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1" r:id="rId6"/>
    <p:sldId id="264" r:id="rId7"/>
    <p:sldId id="265" r:id="rId8"/>
    <p:sldId id="266" r:id="rId9"/>
    <p:sldId id="260" r:id="rId10"/>
    <p:sldId id="267" r:id="rId11"/>
    <p:sldId id="268" r:id="rId12"/>
    <p:sldId id="297" r:id="rId13"/>
    <p:sldId id="300" r:id="rId14"/>
    <p:sldId id="301" r:id="rId15"/>
    <p:sldId id="258" r:id="rId16"/>
    <p:sldId id="271" r:id="rId17"/>
    <p:sldId id="272" r:id="rId18"/>
    <p:sldId id="285" r:id="rId19"/>
    <p:sldId id="296" r:id="rId20"/>
    <p:sldId id="259" r:id="rId21"/>
    <p:sldId id="286" r:id="rId22"/>
    <p:sldId id="269" r:id="rId23"/>
    <p:sldId id="298" r:id="rId24"/>
    <p:sldId id="273" r:id="rId25"/>
    <p:sldId id="270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2" r:id="rId34"/>
    <p:sldId id="288" r:id="rId35"/>
    <p:sldId id="289" r:id="rId36"/>
    <p:sldId id="283" r:id="rId37"/>
    <p:sldId id="290" r:id="rId38"/>
    <p:sldId id="292" r:id="rId39"/>
    <p:sldId id="293" r:id="rId40"/>
    <p:sldId id="284" r:id="rId41"/>
    <p:sldId id="295" r:id="rId42"/>
    <p:sldId id="294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EDB3-B323-6A6E-119E-F7F3C222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F12C-BA25-D519-93A0-99DA84CC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A125-02F4-725F-3FCA-E564CA4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A3E2-941B-4CC2-7564-25F0EBA2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47847-C3F9-0711-7868-ABAF592C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2C25-4C3B-D728-7D8C-205C870D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9BD13-1B64-3F9F-9238-F6B5FA50E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62D1-61D5-000A-B234-48BC9CDD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0A072-7351-CE8A-12C5-31B1A1AA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95A4-4C8E-F93C-FC1A-A36870E4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04C31-6D34-0CEB-412E-9DBA02617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6F931-BDCB-DDE5-18E7-FF0C1FF9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9C3FA-9506-FA83-D328-E30F931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3FC6-365E-93D7-E88E-A9686E58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341D-6F8D-800C-42FF-8123091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677-0C5C-3A07-A003-75ED58F1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8617-C7BF-0226-697B-1AE8B9BB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F9C0-AFA8-CFC8-AF34-B90D2D97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28B9-B9C9-9146-C146-76AC01E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E0C-7C80-C55C-143F-918F2989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FEF-D92F-1496-A0B1-1F15BF3A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CF688-8FF1-2FEC-1DC3-9D8DDC23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8CBA0-84E6-33C0-9781-2639D802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BE25C-B28A-A384-3738-383960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248D-0F00-0919-FBB3-E7E7C7B8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2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6809-B17D-7301-95AB-EA92B089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B568-FEF1-1998-B615-A7D0FFD5E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2DDB-CD99-E695-E2A5-8BDCF7A64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B500F-10DF-97E3-5A6A-77675DBE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4CA1E-9EE7-B79E-9DAD-7D7A53C0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7086-5533-44CC-039A-0C78327F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94F1-0215-4A3E-432E-D1647B7D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B5C08-341C-B791-9A32-9EAE248B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CA0EE-BE1B-F0C6-4470-B0BE1935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DD382-FE8F-5D66-05E5-38C9B6113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996E2-640B-58C2-9563-C937F8D9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32FA-38BE-C033-5892-5AA387C2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6025E-8A4F-D7A5-9683-4B5103D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97165-9603-F5A1-4BE9-8427AA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C8B8-19BA-C937-8E39-B36BAECC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7366A-2984-DE2B-8D6F-F55787D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0E93-C1AD-2044-383A-7C50FDA7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ED95F-0C1E-82D5-8E9A-7AC41DC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3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BF691-79CA-58E7-E3B1-2EC5358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2D695-00E9-28D4-DB19-0243F700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C202-AE00-04D3-9626-8956D642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47B-9345-CDE2-D091-D1CA46FB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6674-759F-3431-CAC0-434C1716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44C29-F0CB-D819-6E06-B379B8DDD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01BE-170D-A9F9-DC1C-962B564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63087-28F1-278D-C5FC-285F5B4C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CBBA-B194-8926-BD1E-5B8EC6F1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77B-9518-D91B-A119-45AAE33E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E4B5-B851-C5D0-B8F2-A2ECEB6F2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43758-DDE0-60E4-8B20-AB88AC4C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D287-8957-EAF1-B7C3-170A2001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D86FF-8E94-C3DE-ABD9-A41C397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926D-3D01-5B71-FF42-8688905F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7A9B4-CA9F-3936-276A-A3C524C7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68E6-F214-04DA-84D2-78D65B28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950D7-4A90-5F0B-D3B4-D7F2B9A24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952D-91F9-B645-ECFE-27C80ABF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E6AF-3D28-38C0-92F8-E6C3242E0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uanchaiyc.github.io/website/subpages/VS-tutoria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865-3276-2650-8DF6-E0AB6B97A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 on </a:t>
            </a:r>
            <a:r>
              <a:rPr lang="en-US" dirty="0" err="1"/>
              <a:t>VoiceSauce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A program for voice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E3243-4BAD-6AA1-7F7F-9DAE93A6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Yuan Chai</a:t>
            </a:r>
          </a:p>
          <a:p>
            <a:r>
              <a:rPr lang="en-US" dirty="0"/>
              <a:t>University of California Los Angeles</a:t>
            </a:r>
          </a:p>
          <a:p>
            <a:r>
              <a:rPr lang="en-US" dirty="0"/>
              <a:t>yuanchai@g.ucla.edu</a:t>
            </a:r>
          </a:p>
          <a:p>
            <a:r>
              <a:rPr lang="en-US" dirty="0"/>
              <a:t>02/10/2023</a:t>
            </a:r>
          </a:p>
        </p:txBody>
      </p:sp>
    </p:spTree>
    <p:extLst>
      <p:ext uri="{BB962C8B-B14F-4D97-AF65-F5344CB8AC3E}">
        <p14:creationId xmlns:p14="http://schemas.microsoft.com/office/powerpoint/2010/main" val="34300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draw/analyze using output from 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67075" y="2520950"/>
            <a:ext cx="5957887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853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Vowel chart (stressed and unstressed vowels in Cahuilla)</a:t>
            </a:r>
          </a:p>
        </p:txBody>
      </p:sp>
    </p:spTree>
    <p:extLst>
      <p:ext uri="{BB962C8B-B14F-4D97-AF65-F5344CB8AC3E}">
        <p14:creationId xmlns:p14="http://schemas.microsoft.com/office/powerpoint/2010/main" val="79975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526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Boxplots of various measures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1BC2E3-5765-DA7E-7EDE-D88EB262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46" y="3082383"/>
            <a:ext cx="3352165" cy="251412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3E3C83-1B14-5C8F-33B6-CC439AA3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5"/>
          <a:stretch/>
        </p:blipFill>
        <p:spPr>
          <a:xfrm>
            <a:off x="8143874" y="3082383"/>
            <a:ext cx="3724276" cy="2511826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9097BB-CDBE-8A37-E265-BA8EE4C33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3935623" y="3082383"/>
            <a:ext cx="3763538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A5498-6F3C-4390-2959-9BD6A1E1808C}"/>
              </a:ext>
            </a:extLst>
          </p:cNvPr>
          <p:cNvSpPr txBox="1"/>
          <p:nvPr/>
        </p:nvSpPr>
        <p:spPr>
          <a:xfrm flipH="1">
            <a:off x="541018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H1*—H2*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02562-1B5F-4510-552D-8CE095B49832}"/>
              </a:ext>
            </a:extLst>
          </p:cNvPr>
          <p:cNvSpPr txBox="1"/>
          <p:nvPr/>
        </p:nvSpPr>
        <p:spPr>
          <a:xfrm flipH="1">
            <a:off x="4303393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6FFBA-2DAF-D66F-6DD4-9D43A0EF1CC5}"/>
              </a:ext>
            </a:extLst>
          </p:cNvPr>
          <p:cNvSpPr txBox="1"/>
          <p:nvPr/>
        </p:nvSpPr>
        <p:spPr>
          <a:xfrm flipH="1">
            <a:off x="8522967" y="2467319"/>
            <a:ext cx="341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Harmonic-to-noise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98192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Summary of the parameters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F0: F0 from Straight (strF0), Snack (sF0), </a:t>
            </a:r>
            <a:r>
              <a:rPr lang="en-US" sz="2000" dirty="0" err="1"/>
              <a:t>Praat</a:t>
            </a:r>
            <a:r>
              <a:rPr lang="en-US" sz="2000" dirty="0"/>
              <a:t> (pF0), Subharmonic to harmonic ratio F0 (shrF0)</a:t>
            </a:r>
          </a:p>
          <a:p>
            <a:r>
              <a:rPr lang="en-US" sz="2000" dirty="0"/>
              <a:t>Formant: Formant frequencies and bandwidths by Snack (sF1, sF2) and by </a:t>
            </a:r>
            <a:r>
              <a:rPr lang="en-US" sz="2000" dirty="0" err="1"/>
              <a:t>Praat</a:t>
            </a:r>
            <a:r>
              <a:rPr lang="en-US" sz="2000" dirty="0"/>
              <a:t> (pF1, pF2)</a:t>
            </a:r>
          </a:p>
          <a:p>
            <a:r>
              <a:rPr lang="en-US" sz="2000" dirty="0"/>
              <a:t>Harmonic amplitudes: H1u, H2u, H4u, H2ku, H5ku</a:t>
            </a:r>
          </a:p>
          <a:p>
            <a:r>
              <a:rPr lang="en-US" sz="2000" dirty="0"/>
              <a:t>Formant amplitudes: A1u, A2u, A3u</a:t>
            </a:r>
          </a:p>
          <a:p>
            <a:r>
              <a:rPr lang="en-US" sz="2000" dirty="0"/>
              <a:t>Corrected relative harmonic amplitudes: H1c, H2c, H4c,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Corrected relative harmonic/formant amplitudes: A1c, A2c, A3c</a:t>
            </a:r>
          </a:p>
          <a:p>
            <a:r>
              <a:rPr lang="en-US" sz="2000" dirty="0"/>
              <a:t>Corrected spectral tilt: H1H2c, H2H4c, H1A1c, H1A2c</a:t>
            </a:r>
          </a:p>
          <a:p>
            <a:r>
              <a:rPr lang="en-US" sz="2000" dirty="0"/>
              <a:t>RMS energy: Energy</a:t>
            </a:r>
          </a:p>
          <a:p>
            <a:r>
              <a:rPr lang="en-US" sz="2000" dirty="0"/>
              <a:t>Noise: Cepstral Peak Prominence (CPP); Harmonic to noise ratios: HNR05 (0-500Hz), HNR15 (0-1500Hz), HNR25 (0-2500Hz), HNR35 (0-3500Hz)</a:t>
            </a:r>
          </a:p>
          <a:p>
            <a:r>
              <a:rPr lang="en-US" sz="2000" dirty="0"/>
              <a:t>Subharmonic to harmonic ratio: SHR</a:t>
            </a:r>
          </a:p>
          <a:p>
            <a:r>
              <a:rPr lang="en-US" sz="2000" dirty="0"/>
              <a:t>Strength of Excitation: </a:t>
            </a:r>
            <a:r>
              <a:rPr lang="en-US" sz="2000" dirty="0" err="1"/>
              <a:t>SoE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96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Summary of the parameters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F0:</a:t>
            </a:r>
            <a:r>
              <a:rPr lang="en-US" dirty="0"/>
              <a:t> F0 from Straight (strF0), Snack (sF0), </a:t>
            </a:r>
            <a:r>
              <a:rPr lang="en-US" dirty="0" err="1"/>
              <a:t>Praat</a:t>
            </a:r>
            <a:r>
              <a:rPr lang="en-US" dirty="0"/>
              <a:t> (pF0), Subharmonic to harmonic ratio F0 (shrF0)</a:t>
            </a:r>
          </a:p>
          <a:p>
            <a:r>
              <a:rPr lang="en-US" dirty="0">
                <a:solidFill>
                  <a:srgbClr val="FF0000"/>
                </a:solidFill>
              </a:rPr>
              <a:t>Formant:</a:t>
            </a:r>
            <a:r>
              <a:rPr lang="en-US" dirty="0"/>
              <a:t> Formant frequencies and bandwidths by Snack (sF1, sF2) and by </a:t>
            </a:r>
            <a:r>
              <a:rPr lang="en-US" dirty="0" err="1"/>
              <a:t>Praat</a:t>
            </a:r>
            <a:r>
              <a:rPr lang="en-US" dirty="0"/>
              <a:t> (pF1, pF2)</a:t>
            </a:r>
          </a:p>
          <a:p>
            <a:r>
              <a:rPr lang="en-US" dirty="0">
                <a:solidFill>
                  <a:srgbClr val="FF0000"/>
                </a:solidFill>
              </a:rPr>
              <a:t>Spectral measures</a:t>
            </a:r>
            <a:r>
              <a:rPr lang="en-US" dirty="0"/>
              <a:t>: H1, H2, H1H2c, H2H4c</a:t>
            </a:r>
          </a:p>
          <a:p>
            <a:r>
              <a:rPr lang="en-US" dirty="0">
                <a:solidFill>
                  <a:srgbClr val="FF0000"/>
                </a:solidFill>
              </a:rPr>
              <a:t>Energy</a:t>
            </a:r>
            <a:r>
              <a:rPr lang="en-US" dirty="0"/>
              <a:t>: Energy (overall); Strength of Excitation (</a:t>
            </a:r>
            <a:r>
              <a:rPr lang="en-US" dirty="0" err="1"/>
              <a:t>SoE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: Cepstral Peak Prominence (CPP); Harmonic to noise ratios: HNR05 (0-500Hz), HNR15 (0-1500Hz), HNR25 (0-2500Hz), HNR35 (0-3500Hz), Subharmonic to harmonic ratio: SHR</a:t>
            </a:r>
          </a:p>
        </p:txBody>
      </p:sp>
    </p:spTree>
    <p:extLst>
      <p:ext uri="{BB962C8B-B14F-4D97-AF65-F5344CB8AC3E}">
        <p14:creationId xmlns:p14="http://schemas.microsoft.com/office/powerpoint/2010/main" val="169754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Sample research question</a:t>
            </a:r>
            <a:r>
              <a:rPr lang="en-US" dirty="0"/>
              <a:t>s:</a:t>
            </a:r>
            <a:endParaRPr lang="en-US" sz="4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dirty="0"/>
              <a:t>Is the consonant pre-glottalized or post-glottalized?</a:t>
            </a:r>
          </a:p>
          <a:p>
            <a:r>
              <a:rPr lang="en-US" dirty="0"/>
              <a:t>Are vowels following ejectives more glottalized than vowels following non-ejectives?</a:t>
            </a:r>
          </a:p>
          <a:p>
            <a:r>
              <a:rPr lang="en-US" dirty="0"/>
              <a:t>Do implosive have stronger voicing than non-implosive?</a:t>
            </a:r>
          </a:p>
          <a:p>
            <a:r>
              <a:rPr lang="en-US" dirty="0"/>
              <a:t>What are the acoustic correlates of stress in the language?</a:t>
            </a:r>
          </a:p>
          <a:p>
            <a:r>
              <a:rPr lang="en-US" dirty="0"/>
              <a:t>What is the F0 contour and shape of the tones in the language?</a:t>
            </a:r>
          </a:p>
          <a:p>
            <a:r>
              <a:rPr lang="en-US" dirty="0"/>
              <a:t>Do vowels following aspirated stops have a breathy voice quality?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9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and use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users: Standalone .exe file</a:t>
            </a:r>
          </a:p>
          <a:p>
            <a:r>
              <a:rPr lang="en-US" dirty="0"/>
              <a:t>Mac users: Install </a:t>
            </a:r>
            <a:r>
              <a:rPr lang="en-US" dirty="0" err="1"/>
              <a:t>Matlab</a:t>
            </a:r>
            <a:r>
              <a:rPr lang="en-US" dirty="0"/>
              <a:t> and run the scripts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https://yuanchaiyc.github.io/website/subpages/VS-tutorial.html</a:t>
            </a:r>
            <a:r>
              <a:rPr lang="en-US" dirty="0"/>
              <a:t> for detailed 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10595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acoustics of </a:t>
            </a:r>
            <a:r>
              <a:rPr lang="en-US" b="1" dirty="0"/>
              <a:t>V</a:t>
            </a:r>
            <a:r>
              <a:rPr lang="en-US" dirty="0"/>
              <a:t> and </a:t>
            </a:r>
            <a:r>
              <a:rPr lang="en-US" b="1" dirty="0"/>
              <a:t>V</a:t>
            </a:r>
            <a:r>
              <a:rPr lang="und-Latn-001" b="1" dirty="0"/>
              <a:t>ʔV</a:t>
            </a:r>
            <a:r>
              <a:rPr lang="und-Latn-001" dirty="0"/>
              <a:t> in Hawaii</a:t>
            </a:r>
            <a:r>
              <a:rPr lang="en-US" dirty="0"/>
              <a:t>an</a:t>
            </a:r>
            <a:endParaRPr lang="und-Latn-001" dirty="0"/>
          </a:p>
          <a:p>
            <a:r>
              <a:rPr lang="und-Latn-001" dirty="0"/>
              <a:t>Hawaii</a:t>
            </a:r>
            <a:r>
              <a:rPr lang="en-US" dirty="0"/>
              <a:t>an</a:t>
            </a:r>
            <a:r>
              <a:rPr lang="und-Latn-001" dirty="0"/>
              <a:t> has phonemic glottal stop</a:t>
            </a:r>
            <a:r>
              <a:rPr lang="en-US" dirty="0"/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1DD274-E845-2BF4-2FA1-E76BC806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94419"/>
              </p:ext>
            </p:extLst>
          </p:nvPr>
        </p:nvGraphicFramePr>
        <p:xfrm>
          <a:off x="1184275" y="3050116"/>
          <a:ext cx="812800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43729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27574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“what”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7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aha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line, life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0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</a:t>
                      </a:r>
                      <a:r>
                        <a:rPr lang="en-US" sz="2800" dirty="0"/>
                        <a:t>o</a:t>
                      </a:r>
                      <a:r>
                        <a:rPr lang="und-Latn-001" sz="2800" dirty="0"/>
                        <a:t>ː</a:t>
                      </a:r>
                      <a:r>
                        <a:rPr lang="en-US" sz="28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yours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no</a:t>
                      </a:r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mine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165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6F579E-DEC2-656C-9F4C-DB533325953C}"/>
              </a:ext>
            </a:extLst>
          </p:cNvPr>
          <p:cNvSpPr txBox="1"/>
          <p:nvPr/>
        </p:nvSpPr>
        <p:spPr>
          <a:xfrm>
            <a:off x="1076324" y="5248275"/>
            <a:ext cx="902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</a:t>
            </a:r>
            <a:r>
              <a:rPr lang="und-Latn-001" sz="1800" dirty="0"/>
              <a:t>Data and recordings from t</a:t>
            </a:r>
            <a:r>
              <a:rPr lang="en-US" sz="1800" dirty="0"/>
              <a:t>he UCLA Phonetics Lab Archive</a:t>
            </a:r>
            <a:r>
              <a:rPr lang="und-Latn-001" sz="1800" dirty="0"/>
              <a:t> </a:t>
            </a:r>
            <a:r>
              <a:rPr lang="en-US" sz="1800" dirty="0"/>
              <a:t>http://archive.phonetics.ucla.edu/Language/HAW/haw_word-list_1973_01.html#1)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83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Are the </a:t>
            </a:r>
            <a:r>
              <a:rPr lang="en-US" dirty="0">
                <a:solidFill>
                  <a:srgbClr val="FF0000"/>
                </a:solidFill>
              </a:rPr>
              <a:t>vowels</a:t>
            </a:r>
            <a:r>
              <a:rPr lang="en-US" dirty="0"/>
              <a:t> surrounding the glottal stop creakier than the </a:t>
            </a:r>
            <a:r>
              <a:rPr lang="en-US" dirty="0">
                <a:solidFill>
                  <a:schemeClr val="accent2"/>
                </a:solidFill>
              </a:rPr>
              <a:t>plain vowels</a:t>
            </a:r>
            <a:r>
              <a:rPr lang="en-US" dirty="0"/>
              <a:t>?</a:t>
            </a:r>
            <a:endParaRPr lang="und-Latn-001" dirty="0"/>
          </a:p>
          <a:p>
            <a:pPr algn="ctr"/>
            <a:r>
              <a:rPr lang="und-Latn-001" dirty="0"/>
              <a:t>n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und-Latn-001" dirty="0">
                <a:solidFill>
                  <a:schemeClr val="accent2"/>
                </a:solidFill>
              </a:rPr>
              <a:t>ːu</a:t>
            </a:r>
            <a:r>
              <a:rPr lang="und-Latn-001" dirty="0"/>
              <a:t> vs. n</a:t>
            </a:r>
            <a:r>
              <a:rPr lang="und-Latn-001" dirty="0">
                <a:solidFill>
                  <a:srgbClr val="FF0000"/>
                </a:solidFill>
              </a:rPr>
              <a:t>o</a:t>
            </a:r>
            <a:r>
              <a:rPr lang="und-Latn-001" dirty="0"/>
              <a:t>ʔ</a:t>
            </a:r>
            <a:r>
              <a:rPr lang="und-Latn-001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20AB89-0D96-D162-C789-2C3A2B7595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034" r="9445" b="10617"/>
          <a:stretch/>
        </p:blipFill>
        <p:spPr>
          <a:xfrm>
            <a:off x="3179762" y="3248025"/>
            <a:ext cx="6251576" cy="3379392"/>
          </a:xfrm>
          <a:prstGeom prst="rect">
            <a:avLst/>
          </a:prstGeom>
        </p:spPr>
      </p:pic>
      <p:pic>
        <p:nvPicPr>
          <p:cNvPr id="7" name="noLu">
            <a:hlinkClick r:id="" action="ppaction://media"/>
            <a:extLst>
              <a:ext uri="{FF2B5EF4-FFF2-40B4-BE49-F238E27FC236}">
                <a16:creationId xmlns:a16="http://schemas.microsoft.com/office/drawing/2014/main" id="{0D886289-4C09-09A1-6E45-1BF02C809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1375" y="901105"/>
            <a:ext cx="406400" cy="406400"/>
          </a:xfrm>
          <a:prstGeom prst="rect">
            <a:avLst/>
          </a:prstGeom>
        </p:spPr>
      </p:pic>
      <p:pic>
        <p:nvPicPr>
          <p:cNvPr id="8" name="noGu">
            <a:hlinkClick r:id="" action="ppaction://media"/>
            <a:extLst>
              <a:ext uri="{FF2B5EF4-FFF2-40B4-BE49-F238E27FC236}">
                <a16:creationId xmlns:a16="http://schemas.microsoft.com/office/drawing/2014/main" id="{2C19AD2D-2F4F-4746-AB72-9372E0D60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4750" y="9011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list:</a:t>
            </a:r>
            <a:endParaRPr lang="und-Latn-00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8EB8A7-365F-9272-C14B-BD8CF9F1B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68046"/>
              </p:ext>
            </p:extLst>
          </p:nvPr>
        </p:nvGraphicFramePr>
        <p:xfrm>
          <a:off x="990600" y="2714784"/>
          <a:ext cx="10077450" cy="2346960"/>
        </p:xfrm>
        <a:graphic>
          <a:graphicData uri="http://schemas.openxmlformats.org/drawingml/2006/table">
            <a:tbl>
              <a:tblPr/>
              <a:tblGrid>
                <a:gridCol w="1104937">
                  <a:extLst>
                    <a:ext uri="{9D8B030D-6E8A-4147-A177-3AD203B41FA5}">
                      <a16:colId xmlns:a16="http://schemas.microsoft.com/office/drawing/2014/main" val="1558312902"/>
                    </a:ext>
                  </a:extLst>
                </a:gridCol>
                <a:gridCol w="2028788">
                  <a:extLst>
                    <a:ext uri="{9D8B030D-6E8A-4147-A177-3AD203B41FA5}">
                      <a16:colId xmlns:a16="http://schemas.microsoft.com/office/drawing/2014/main" val="70773072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06778134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438404195"/>
                    </a:ext>
                  </a:extLst>
                </a:gridCol>
                <a:gridCol w="792594">
                  <a:extLst>
                    <a:ext uri="{9D8B030D-6E8A-4147-A177-3AD203B41FA5}">
                      <a16:colId xmlns:a16="http://schemas.microsoft.com/office/drawing/2014/main" val="1097252592"/>
                    </a:ext>
                  </a:extLst>
                </a:gridCol>
                <a:gridCol w="3131706">
                  <a:extLst>
                    <a:ext uri="{9D8B030D-6E8A-4147-A177-3AD203B41FA5}">
                      <a16:colId xmlns:a16="http://schemas.microsoft.com/office/drawing/2014/main" val="176841087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666079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"thus"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eː</a:t>
                      </a:r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"crushed"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"to hide (oneself)"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44893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throw"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oːu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14585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"moist"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64369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  <a:r>
                        <a:rPr lang="en-US" sz="2400" dirty="0">
                          <a:effectLst/>
                        </a:rPr>
                        <a:t>k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"shadows"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"roots"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3930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roll"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48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08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of interest:</a:t>
            </a:r>
          </a:p>
          <a:p>
            <a:pPr lvl="1"/>
            <a:r>
              <a:rPr lang="en-US" dirty="0"/>
              <a:t>F0</a:t>
            </a:r>
          </a:p>
          <a:p>
            <a:pPr lvl="1"/>
            <a:r>
              <a:rPr lang="en-US" dirty="0"/>
              <a:t>Harmonic amplitude: H1, H1—H2</a:t>
            </a:r>
          </a:p>
          <a:p>
            <a:pPr lvl="2"/>
            <a:r>
              <a:rPr lang="en-US" dirty="0"/>
              <a:t>The lower the harmonic amplitude, the more glottal constriction</a:t>
            </a:r>
          </a:p>
          <a:p>
            <a:pPr lvl="1"/>
            <a:r>
              <a:rPr lang="en-US" dirty="0"/>
              <a:t>Noise: Harmonic-to-noise ratio (HNR05, meaning between 0 to 500 Hz)</a:t>
            </a:r>
          </a:p>
          <a:p>
            <a:pPr lvl="2"/>
            <a:r>
              <a:rPr lang="en-US" dirty="0"/>
              <a:t>The lower the HNR, the noisier the signal</a:t>
            </a:r>
          </a:p>
          <a:p>
            <a:pPr lvl="1"/>
            <a:r>
              <a:rPr lang="en-US" dirty="0"/>
              <a:t>Amplitude of voicing: Strength of excitation (</a:t>
            </a:r>
            <a:r>
              <a:rPr lang="en-US" dirty="0" err="1"/>
              <a:t>SoE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Glottalization tends to results in lower amplitude in voicing (</a:t>
            </a:r>
            <a:r>
              <a:rPr lang="en-US" dirty="0" err="1"/>
              <a:t>SoE</a:t>
            </a:r>
            <a:r>
              <a:rPr lang="en-US" dirty="0"/>
              <a:t>)</a:t>
            </a:r>
            <a:endParaRPr lang="und-Latn-001" dirty="0"/>
          </a:p>
        </p:txBody>
      </p:sp>
    </p:spTree>
    <p:extLst>
      <p:ext uri="{BB962C8B-B14F-4D97-AF65-F5344CB8AC3E}">
        <p14:creationId xmlns:p14="http://schemas.microsoft.com/office/powerpoint/2010/main" val="232770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basic understanding of the rationale and usage of </a:t>
            </a:r>
            <a:r>
              <a:rPr lang="en-US" dirty="0" err="1"/>
              <a:t>VoiceSauce</a:t>
            </a:r>
            <a:r>
              <a:rPr lang="en-US" dirty="0"/>
              <a:t>;</a:t>
            </a:r>
          </a:p>
          <a:p>
            <a:r>
              <a:rPr lang="en-US" dirty="0"/>
              <a:t>Get hands-on experience of using </a:t>
            </a:r>
            <a:r>
              <a:rPr lang="en-US" dirty="0" err="1"/>
              <a:t>VoiceSauce</a:t>
            </a:r>
            <a:r>
              <a:rPr lang="en-US" dirty="0"/>
              <a:t> to process audio files;</a:t>
            </a:r>
          </a:p>
          <a:p>
            <a:r>
              <a:rPr lang="en-US" dirty="0"/>
              <a:t>Visualize and interpret data in Excel</a:t>
            </a:r>
          </a:p>
          <a:p>
            <a:r>
              <a:rPr lang="en-US" dirty="0"/>
              <a:t>(Try some visualization using R code!)</a:t>
            </a:r>
          </a:p>
        </p:txBody>
      </p:sp>
    </p:spTree>
    <p:extLst>
      <p:ext uri="{BB962C8B-B14F-4D97-AF65-F5344CB8AC3E}">
        <p14:creationId xmlns:p14="http://schemas.microsoft.com/office/powerpoint/2010/main" val="101258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data in </a:t>
            </a:r>
            <a:r>
              <a:rPr lang="en-US" dirty="0" err="1"/>
              <a:t>Praat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Textgrid</a:t>
            </a:r>
            <a:endParaRPr lang="en-US" dirty="0"/>
          </a:p>
          <a:p>
            <a:pPr lvl="1"/>
            <a:r>
              <a:rPr lang="en-US" dirty="0"/>
              <a:t>Segment and annotate the target segment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Textgrid</a:t>
            </a:r>
            <a:endParaRPr lang="en-US" dirty="0"/>
          </a:p>
          <a:p>
            <a:pPr lvl="2"/>
            <a:r>
              <a:rPr lang="en-US" dirty="0"/>
              <a:t>either as for the whole recording</a:t>
            </a:r>
          </a:p>
          <a:p>
            <a:pPr lvl="2"/>
            <a:r>
              <a:rPr lang="en-US" dirty="0"/>
              <a:t>or split the recording into individual target words – RECOMMENDED</a:t>
            </a:r>
          </a:p>
          <a:p>
            <a:pPr lvl="2"/>
            <a:r>
              <a:rPr lang="en-US" dirty="0"/>
              <a:t>You can use </a:t>
            </a:r>
            <a:r>
              <a:rPr lang="en-US" b="1" dirty="0" err="1"/>
              <a:t>Praat</a:t>
            </a:r>
            <a:r>
              <a:rPr lang="en-US" b="1" dirty="0"/>
              <a:t> scripts </a:t>
            </a:r>
            <a:r>
              <a:rPr lang="en-US" dirty="0"/>
              <a:t>or </a:t>
            </a:r>
            <a:r>
              <a:rPr lang="en-US" b="1" dirty="0" err="1"/>
              <a:t>Praat</a:t>
            </a:r>
            <a:r>
              <a:rPr lang="en-US" b="1" dirty="0"/>
              <a:t> plugins</a:t>
            </a:r>
            <a:r>
              <a:rPr lang="en-US" dirty="0"/>
              <a:t> to chop a long recordings into smaller chunks. Come talk to me if you want to know more about the tools!</a:t>
            </a:r>
          </a:p>
        </p:txBody>
      </p:sp>
    </p:spTree>
    <p:extLst>
      <p:ext uri="{BB962C8B-B14F-4D97-AF65-F5344CB8AC3E}">
        <p14:creationId xmlns:p14="http://schemas.microsoft.com/office/powerpoint/2010/main" val="2363089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Annotation strategy for the current task</a:t>
            </a:r>
            <a:endParaRPr lang="en-US" dirty="0"/>
          </a:p>
          <a:p>
            <a:pPr lvl="1"/>
            <a:r>
              <a:rPr lang="und-Latn-001" dirty="0"/>
              <a:t>Segment out each vowel (monophthongs or nuclei and glide in dipthongs)</a:t>
            </a:r>
          </a:p>
          <a:p>
            <a:pPr lvl="2"/>
            <a:r>
              <a:rPr lang="und-Latn-001" dirty="0"/>
              <a:t>e.g. [</a:t>
            </a:r>
            <a:r>
              <a:rPr lang="en-US" dirty="0"/>
              <a:t>pe</a:t>
            </a:r>
            <a:r>
              <a:rPr lang="und-Latn-001" dirty="0"/>
              <a:t>ː</a:t>
            </a:r>
            <a:r>
              <a:rPr lang="en-US" dirty="0"/>
              <a:t>pe</a:t>
            </a:r>
            <a:r>
              <a:rPr lang="und-Latn-001" dirty="0"/>
              <a:t>ː] </a:t>
            </a:r>
            <a:r>
              <a:rPr lang="und-Latn-001" dirty="0">
                <a:sym typeface="Wingdings" panose="05000000000000000000" pitchFamily="2" charset="2"/>
              </a:rPr>
              <a:t> Segment out two [eː]s</a:t>
            </a:r>
            <a:endParaRPr lang="und-Latn-001" dirty="0"/>
          </a:p>
          <a:p>
            <a:pPr lvl="2"/>
            <a:r>
              <a:rPr lang="und-Latn-001" dirty="0"/>
              <a:t>e.g. [nou] </a:t>
            </a:r>
            <a:r>
              <a:rPr lang="und-Latn-001" dirty="0">
                <a:sym typeface="Wingdings" panose="05000000000000000000" pitchFamily="2" charset="2"/>
              </a:rPr>
              <a:t> Segment out [o] and [u]</a:t>
            </a:r>
            <a:endParaRPr lang="und-Latn-001" dirty="0"/>
          </a:p>
          <a:p>
            <a:pPr lvl="1"/>
            <a:r>
              <a:rPr lang="und-Latn-001" dirty="0"/>
              <a:t>Assign label at the word level and the segment level</a:t>
            </a:r>
          </a:p>
          <a:p>
            <a:pPr lvl="2"/>
            <a:r>
              <a:rPr lang="und-Latn-001" dirty="0"/>
              <a:t>Word level</a:t>
            </a:r>
            <a:r>
              <a:rPr lang="en-US" dirty="0"/>
              <a:t>: </a:t>
            </a:r>
            <a:r>
              <a:rPr lang="und-Latn-001" dirty="0"/>
              <a:t>peLpeL (use “L” to replace diacritic [ː] because VS does not allow special symbols)</a:t>
            </a:r>
            <a:endParaRPr lang="en-US" dirty="0"/>
          </a:p>
          <a:p>
            <a:pPr lvl="2"/>
            <a:r>
              <a:rPr lang="en-US" dirty="0"/>
              <a:t>Segment level: </a:t>
            </a:r>
            <a:endParaRPr lang="und-Latn-001" dirty="0"/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1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e</a:t>
            </a:r>
            <a:r>
              <a:rPr lang="und-Latn-001" dirty="0"/>
              <a:t>-</a:t>
            </a:r>
            <a:r>
              <a:rPr lang="und-Latn-001" dirty="0">
                <a:solidFill>
                  <a:srgbClr val="FFC000"/>
                </a:solidFill>
              </a:rPr>
              <a:t>long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modal</a:t>
            </a:r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position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vowel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4"/>
                </a:solidFill>
              </a:rPr>
              <a:t>length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phonation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1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C9659-8685-C52D-5562-7C6A5D4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101"/>
            <a:ext cx="11258550" cy="52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F4FB-E2E4-799C-C6D3-81ED701F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718"/>
            <a:ext cx="12192000" cy="4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Download the preprocessed data here</a:t>
            </a:r>
            <a:r>
              <a:rPr lang="en-US" dirty="0"/>
              <a:t>:</a:t>
            </a:r>
            <a:endParaRPr lang="und-Latn-001" dirty="0"/>
          </a:p>
          <a:p>
            <a:r>
              <a:rPr lang="en-US" dirty="0"/>
              <a:t>https://yuanchaiyc.github.io/website/subpages/sample/Hawaiian_data.zip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on the .wav and .</a:t>
            </a:r>
            <a:r>
              <a:rPr lang="en-US" dirty="0" err="1"/>
              <a:t>Textgrid</a:t>
            </a:r>
            <a:r>
              <a:rPr lang="en-US" dirty="0"/>
              <a:t> to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06F08-6513-BE95-B525-004540D9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924B8-578D-177C-93FF-DC4E7C8D8C68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194232-6934-C729-D5DE-D7B051C258D0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2425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CC2B5D-2A24-C921-A6BF-B2EB1FB6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C8EDE-F70C-50E1-C41A-B1ED35CFB10B}"/>
              </a:ext>
            </a:extLst>
          </p:cNvPr>
          <p:cNvCxnSpPr>
            <a:cxnSpLocks/>
          </p:cNvCxnSpPr>
          <p:nvPr/>
        </p:nvCxnSpPr>
        <p:spPr>
          <a:xfrm flipH="1">
            <a:off x="9286875" y="3581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1FD344-486D-5827-D78F-8FA726477FB6}"/>
              </a:ext>
            </a:extLst>
          </p:cNvPr>
          <p:cNvCxnSpPr>
            <a:cxnSpLocks/>
          </p:cNvCxnSpPr>
          <p:nvPr/>
        </p:nvCxnSpPr>
        <p:spPr>
          <a:xfrm>
            <a:off x="76200" y="1447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7A294-8C4B-E97D-6130-4CF34FDA76A9}"/>
              </a:ext>
            </a:extLst>
          </p:cNvPr>
          <p:cNvCxnSpPr>
            <a:cxnSpLocks/>
          </p:cNvCxnSpPr>
          <p:nvPr/>
        </p:nvCxnSpPr>
        <p:spPr>
          <a:xfrm>
            <a:off x="76200" y="1728788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036FF-22CA-02D0-C577-01D7F15EBCF1}"/>
              </a:ext>
            </a:extLst>
          </p:cNvPr>
          <p:cNvCxnSpPr>
            <a:cxnSpLocks/>
          </p:cNvCxnSpPr>
          <p:nvPr/>
        </p:nvCxnSpPr>
        <p:spPr>
          <a:xfrm>
            <a:off x="2581275" y="2438400"/>
            <a:ext cx="63817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0E94BC-01A4-9CF9-957C-E5BA874F0F0C}"/>
              </a:ext>
            </a:extLst>
          </p:cNvPr>
          <p:cNvCxnSpPr>
            <a:cxnSpLocks/>
          </p:cNvCxnSpPr>
          <p:nvPr/>
        </p:nvCxnSpPr>
        <p:spPr>
          <a:xfrm flipH="1">
            <a:off x="4010025" y="2438400"/>
            <a:ext cx="400050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E11C2E-0EC4-F23E-555F-6F98C098C7CC}"/>
              </a:ext>
            </a:extLst>
          </p:cNvPr>
          <p:cNvCxnSpPr>
            <a:cxnSpLocks/>
          </p:cNvCxnSpPr>
          <p:nvPr/>
        </p:nvCxnSpPr>
        <p:spPr>
          <a:xfrm flipV="1">
            <a:off x="1819275" y="5514975"/>
            <a:ext cx="600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9F79ED-059B-921F-8BC7-EC09D165DF34}"/>
              </a:ext>
            </a:extLst>
          </p:cNvPr>
          <p:cNvCxnSpPr>
            <a:cxnSpLocks/>
          </p:cNvCxnSpPr>
          <p:nvPr/>
        </p:nvCxnSpPr>
        <p:spPr>
          <a:xfrm flipH="1">
            <a:off x="3933825" y="3067050"/>
            <a:ext cx="762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2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50A5D-16CA-4FCB-9D6B-0B4467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DA0C9-128F-BC4B-DB91-07AF21EB80B5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502A40-9A31-267E-F2F0-245C857CC565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58552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258C66-A577-2B3A-ABD2-A8313499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73" y="0"/>
            <a:ext cx="4210453" cy="6858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FDF80D-839B-911C-0E1F-8CBEDC1FE2BF}"/>
              </a:ext>
            </a:extLst>
          </p:cNvPr>
          <p:cNvCxnSpPr>
            <a:cxnSpLocks/>
          </p:cNvCxnSpPr>
          <p:nvPr/>
        </p:nvCxnSpPr>
        <p:spPr>
          <a:xfrm flipH="1">
            <a:off x="8077200" y="2971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FEB77-3B06-235A-30CA-77DBEFE35ADE}"/>
              </a:ext>
            </a:extLst>
          </p:cNvPr>
          <p:cNvCxnSpPr>
            <a:cxnSpLocks/>
          </p:cNvCxnSpPr>
          <p:nvPr/>
        </p:nvCxnSpPr>
        <p:spPr>
          <a:xfrm flipH="1">
            <a:off x="6705600" y="4724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B37082-40A3-B0D3-DB78-AE77703B511D}"/>
              </a:ext>
            </a:extLst>
          </p:cNvPr>
          <p:cNvCxnSpPr>
            <a:cxnSpLocks/>
          </p:cNvCxnSpPr>
          <p:nvPr/>
        </p:nvCxnSpPr>
        <p:spPr>
          <a:xfrm>
            <a:off x="3429000" y="521017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D8F3E9-8DDC-11E0-4D01-DC999C57076C}"/>
              </a:ext>
            </a:extLst>
          </p:cNvPr>
          <p:cNvCxnSpPr>
            <a:cxnSpLocks/>
          </p:cNvCxnSpPr>
          <p:nvPr/>
        </p:nvCxnSpPr>
        <p:spPr>
          <a:xfrm>
            <a:off x="3429000" y="5486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F47F1-BF61-1C53-5AD8-EA00147FD974}"/>
              </a:ext>
            </a:extLst>
          </p:cNvPr>
          <p:cNvCxnSpPr>
            <a:cxnSpLocks/>
          </p:cNvCxnSpPr>
          <p:nvPr/>
        </p:nvCxnSpPr>
        <p:spPr>
          <a:xfrm flipH="1">
            <a:off x="7077075" y="64103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9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B667E-F113-AD15-B50A-CE4252C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6" y="1823714"/>
            <a:ext cx="3953427" cy="46393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B11B8-4E83-39DD-0EB7-D055DB41652A}"/>
              </a:ext>
            </a:extLst>
          </p:cNvPr>
          <p:cNvCxnSpPr>
            <a:cxnSpLocks/>
          </p:cNvCxnSpPr>
          <p:nvPr/>
        </p:nvCxnSpPr>
        <p:spPr>
          <a:xfrm flipH="1">
            <a:off x="7934325" y="30670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F960BA-91CA-9049-9E73-F07F50C3F10A}"/>
              </a:ext>
            </a:extLst>
          </p:cNvPr>
          <p:cNvCxnSpPr>
            <a:cxnSpLocks/>
          </p:cNvCxnSpPr>
          <p:nvPr/>
        </p:nvCxnSpPr>
        <p:spPr>
          <a:xfrm flipH="1">
            <a:off x="7934325" y="36385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677A1-C39A-26DD-F438-8582F15D9255}"/>
              </a:ext>
            </a:extLst>
          </p:cNvPr>
          <p:cNvSpPr txBox="1"/>
          <p:nvPr/>
        </p:nvSpPr>
        <p:spPr>
          <a:xfrm>
            <a:off x="621236" y="1731317"/>
            <a:ext cx="3112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using </a:t>
            </a:r>
            <a:r>
              <a:rPr lang="en-US" sz="2400" dirty="0" err="1"/>
              <a:t>Matlab</a:t>
            </a:r>
            <a:r>
              <a:rPr lang="en-US" sz="2400" dirty="0"/>
              <a:t> </a:t>
            </a:r>
            <a:r>
              <a:rPr lang="en-US" sz="2400" b="1" dirty="0"/>
              <a:t>online</a:t>
            </a:r>
            <a:r>
              <a:rPr lang="en-US" sz="2400" dirty="0"/>
              <a:t>, make sure you </a:t>
            </a:r>
            <a:r>
              <a:rPr lang="en-US" sz="2400" b="1" dirty="0"/>
              <a:t>deselect</a:t>
            </a:r>
            <a:r>
              <a:rPr lang="en-US" sz="2400" dirty="0"/>
              <a:t> all the measures involving </a:t>
            </a:r>
            <a:r>
              <a:rPr lang="en-US" sz="2400" dirty="0" err="1"/>
              <a:t>Praat</a:t>
            </a:r>
            <a:r>
              <a:rPr lang="en-US" sz="24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10923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software that can be used to analyze acoustic measurements related to </a:t>
            </a:r>
            <a:r>
              <a:rPr lang="en-US" b="1" dirty="0"/>
              <a:t>voicing</a:t>
            </a:r>
            <a:r>
              <a:rPr lang="en-US" dirty="0"/>
              <a:t>.</a:t>
            </a:r>
          </a:p>
          <a:p>
            <a:r>
              <a:rPr lang="en-US" dirty="0"/>
              <a:t>Compared to </a:t>
            </a:r>
            <a:r>
              <a:rPr lang="en-US" dirty="0" err="1"/>
              <a:t>Praat</a:t>
            </a:r>
            <a:r>
              <a:rPr lang="en-US" dirty="0"/>
              <a:t>, </a:t>
            </a:r>
            <a:r>
              <a:rPr lang="en-US" dirty="0" err="1"/>
              <a:t>VoiceSauce</a:t>
            </a:r>
            <a:r>
              <a:rPr lang="en-US" dirty="0"/>
              <a:t> specializes in measuring parameters related to </a:t>
            </a:r>
            <a:r>
              <a:rPr lang="en-US" b="1" dirty="0"/>
              <a:t>voice quality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Spectral tilt </a:t>
            </a:r>
            <a:r>
              <a:rPr lang="en-US" dirty="0"/>
              <a:t>(H1-H2, H2-H4), </a:t>
            </a:r>
            <a:r>
              <a:rPr lang="en-US" b="1" dirty="0"/>
              <a:t>noise</a:t>
            </a:r>
            <a:r>
              <a:rPr lang="en-US" dirty="0"/>
              <a:t> (HNR), </a:t>
            </a:r>
            <a:r>
              <a:rPr lang="en-US" b="1" dirty="0"/>
              <a:t>voicing amplitude</a:t>
            </a:r>
            <a:r>
              <a:rPr lang="en-US" dirty="0"/>
              <a:t> (</a:t>
            </a:r>
            <a:r>
              <a:rPr lang="en-US" dirty="0" err="1"/>
              <a:t>SoE</a:t>
            </a:r>
            <a:r>
              <a:rPr lang="en-US" dirty="0"/>
              <a:t>). Those measures indicate whether there is glottal constriction or F0 irregularity in the voicing.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measures that </a:t>
            </a:r>
            <a:r>
              <a:rPr lang="en-US" dirty="0" err="1"/>
              <a:t>Praat</a:t>
            </a:r>
            <a:r>
              <a:rPr lang="en-US" dirty="0"/>
              <a:t> can calculate:</a:t>
            </a:r>
          </a:p>
          <a:p>
            <a:pPr lvl="1"/>
            <a:r>
              <a:rPr lang="en-US" dirty="0"/>
              <a:t>Pitch (F0), vowel formant, duration, intensity (RMS Energy)</a:t>
            </a:r>
          </a:p>
        </p:txBody>
      </p:sp>
    </p:spTree>
    <p:extLst>
      <p:ext uri="{BB962C8B-B14F-4D97-AF65-F5344CB8AC3E}">
        <p14:creationId xmlns:p14="http://schemas.microsoft.com/office/powerpoint/2010/main" val="80951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6E2D9-2EAA-4FAC-3F4A-5B1F4198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04" y="1580799"/>
            <a:ext cx="5677692" cy="50299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CDF78-5556-DDA2-D415-BEF85D75FDF4}"/>
              </a:ext>
            </a:extLst>
          </p:cNvPr>
          <p:cNvCxnSpPr>
            <a:cxnSpLocks/>
          </p:cNvCxnSpPr>
          <p:nvPr/>
        </p:nvCxnSpPr>
        <p:spPr>
          <a:xfrm flipH="1">
            <a:off x="8401050" y="61722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64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Output to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02953-96E2-9F29-F799-4FE8246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1B2630-59F8-7437-D4FD-C20724C7FD92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7A6AB-1F65-4B71-0DF7-071077BA5146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73020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42D32A-FBBE-DB02-4863-6B0BFA5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70" y="124284"/>
            <a:ext cx="9046055" cy="6609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0EE0B7-20D3-6E49-8FDE-3E4CDDB8A737}"/>
              </a:ext>
            </a:extLst>
          </p:cNvPr>
          <p:cNvSpPr txBox="1"/>
          <p:nvPr/>
        </p:nvSpPr>
        <p:spPr>
          <a:xfrm>
            <a:off x="333375" y="762000"/>
            <a:ext cx="217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 to select for today:</a:t>
            </a:r>
          </a:p>
          <a:p>
            <a:endParaRPr lang="en-US" sz="2000" dirty="0"/>
          </a:p>
          <a:p>
            <a:r>
              <a:rPr lang="en-US" sz="2000" dirty="0"/>
              <a:t>H1*</a:t>
            </a:r>
          </a:p>
          <a:p>
            <a:r>
              <a:rPr lang="en-US" sz="2000" dirty="0"/>
              <a:t>H1*-H2*</a:t>
            </a:r>
          </a:p>
          <a:p>
            <a:r>
              <a:rPr lang="en-US" sz="2000" dirty="0"/>
              <a:t>HNR05</a:t>
            </a:r>
          </a:p>
          <a:p>
            <a:r>
              <a:rPr lang="en-US" sz="2000" dirty="0"/>
              <a:t>strF0</a:t>
            </a:r>
          </a:p>
          <a:p>
            <a:r>
              <a:rPr lang="en-US" sz="2000" dirty="0"/>
              <a:t>sF1</a:t>
            </a:r>
          </a:p>
          <a:p>
            <a:r>
              <a:rPr lang="en-US" sz="2000" dirty="0"/>
              <a:t>sF2</a:t>
            </a:r>
          </a:p>
          <a:p>
            <a:r>
              <a:rPr lang="en-US" sz="2000" dirty="0" err="1"/>
              <a:t>SoE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5592A5-8212-472D-B70E-A86D7EE9C26D}"/>
              </a:ext>
            </a:extLst>
          </p:cNvPr>
          <p:cNvCxnSpPr>
            <a:cxnSpLocks/>
          </p:cNvCxnSpPr>
          <p:nvPr/>
        </p:nvCxnSpPr>
        <p:spPr>
          <a:xfrm flipH="1">
            <a:off x="9086850" y="34004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44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69533-607C-B3B5-71E9-F997340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3034371"/>
            <a:ext cx="1077427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3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461B7-8024-C825-9E08-2B934EF1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91" y="0"/>
            <a:ext cx="9174418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93572C-F286-838E-6264-A91BDD178071}"/>
              </a:ext>
            </a:extLst>
          </p:cNvPr>
          <p:cNvSpPr/>
          <p:nvPr/>
        </p:nvSpPr>
        <p:spPr>
          <a:xfrm>
            <a:off x="7591425" y="6315075"/>
            <a:ext cx="1057275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96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Load the data;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Save the data file as a .xlsx file.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12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</a:t>
            </a:r>
          </a:p>
          <a:p>
            <a:pPr lvl="1"/>
            <a:r>
              <a:rPr lang="en-US" dirty="0"/>
              <a:t>Boxplots present the median, first and third quantile, and the minimum and maximum of the data.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A9A732-F7AA-2CF8-2110-2A1E5D26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3118175"/>
            <a:ext cx="5153025" cy="282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123F8-1294-7C10-F713-B55DF83026AB}"/>
              </a:ext>
            </a:extLst>
          </p:cNvPr>
          <p:cNvSpPr txBox="1"/>
          <p:nvPr/>
        </p:nvSpPr>
        <p:spPr>
          <a:xfrm>
            <a:off x="1533525" y="6106757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from https://www.simplypsychology.org/boxplots.html</a:t>
            </a:r>
          </a:p>
        </p:txBody>
      </p:sp>
    </p:spTree>
    <p:extLst>
      <p:ext uri="{BB962C8B-B14F-4D97-AF65-F5344CB8AC3E}">
        <p14:creationId xmlns:p14="http://schemas.microsoft.com/office/powerpoint/2010/main" val="3442449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H1-H2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“H1H2c_mean”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63E6F-DCD2-1C21-AD96-6DCA26AA8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34"/>
          <a:stretch/>
        </p:blipFill>
        <p:spPr>
          <a:xfrm>
            <a:off x="457200" y="3104846"/>
            <a:ext cx="11612596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9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“HNR05_mean”</a:t>
            </a:r>
          </a:p>
          <a:p>
            <a:pPr lvl="1"/>
            <a:r>
              <a:rPr lang="en-US" dirty="0"/>
              <a:t>Go to Insert </a:t>
            </a:r>
            <a:r>
              <a:rPr lang="en-US" dirty="0">
                <a:sym typeface="Wingdings" panose="05000000000000000000" pitchFamily="2" charset="2"/>
              </a:rPr>
              <a:t> Charts  All charts  Box &amp; Whisker  Press “OK”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F740-6D05-CEBF-6DAC-13DA4CD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6" y="3605083"/>
            <a:ext cx="10421804" cy="18576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99D8F-A5B8-2C33-8252-C6AE758BB8B9}"/>
              </a:ext>
            </a:extLst>
          </p:cNvPr>
          <p:cNvSpPr/>
          <p:nvPr/>
        </p:nvSpPr>
        <p:spPr>
          <a:xfrm>
            <a:off x="2466975" y="3429000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AB13C7-0961-40C7-D449-612E0EB8828B}"/>
              </a:ext>
            </a:extLst>
          </p:cNvPr>
          <p:cNvSpPr/>
          <p:nvPr/>
        </p:nvSpPr>
        <p:spPr>
          <a:xfrm>
            <a:off x="10693266" y="4980116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5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E9A164-8B99-16B9-5C51-A759D041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3" y="0"/>
            <a:ext cx="7257794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C73FC0-35F9-DC62-0DAE-4ADBF4C85C26}"/>
              </a:ext>
            </a:extLst>
          </p:cNvPr>
          <p:cNvSpPr/>
          <p:nvPr/>
        </p:nvSpPr>
        <p:spPr>
          <a:xfrm>
            <a:off x="3609975" y="19208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2F28EC-0186-2EDB-ABAF-1C0D59F00C6F}"/>
              </a:ext>
            </a:extLst>
          </p:cNvPr>
          <p:cNvSpPr/>
          <p:nvPr/>
        </p:nvSpPr>
        <p:spPr>
          <a:xfrm>
            <a:off x="7715250" y="625633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VoiceSauce</a:t>
            </a:r>
            <a:r>
              <a:rPr lang="en-US" dirty="0"/>
              <a:t> look 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D0569-E68B-5AA8-7641-92B6BF7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66026-A256-F181-3628-69981B1CCBBD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4E2314-A3A8-40D6-9150-A4674177B8D7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D3D4AD-AAC7-FE8B-929D-EC71C8CB0586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178FB5-3AEC-FEC3-4DCA-765C2365310F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6273E-14AF-EB93-88CE-C8F410E5DA0C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52A526-359F-D8E4-063B-4903478A34A3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255B8-E1E2-3B07-27B0-A05B1DB38A70}"/>
              </a:ext>
            </a:extLst>
          </p:cNvPr>
          <p:cNvCxnSpPr>
            <a:cxnSpLocks/>
          </p:cNvCxnSpPr>
          <p:nvPr/>
        </p:nvCxnSpPr>
        <p:spPr>
          <a:xfrm>
            <a:off x="1585371" y="5029200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B15CC1-FB84-2922-B374-0788D1F84B71}"/>
              </a:ext>
            </a:extLst>
          </p:cNvPr>
          <p:cNvSpPr txBox="1"/>
          <p:nvPr/>
        </p:nvSpPr>
        <p:spPr>
          <a:xfrm>
            <a:off x="264048" y="4435644"/>
            <a:ext cx="1495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spot errors in the output and want to manually add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4E27-2724-8F75-FA81-89419474B6AA}"/>
              </a:ext>
            </a:extLst>
          </p:cNvPr>
          <p:cNvSpPr txBox="1"/>
          <p:nvPr/>
        </p:nvSpPr>
        <p:spPr>
          <a:xfrm>
            <a:off x="10325100" y="2053293"/>
            <a:ext cx="149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visualize the data in </a:t>
            </a:r>
            <a:r>
              <a:rPr lang="en-US" dirty="0" err="1"/>
              <a:t>VoiceSauce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1E2FA-39B2-0FA5-3F2C-14457B714948}"/>
              </a:ext>
            </a:extLst>
          </p:cNvPr>
          <p:cNvCxnSpPr>
            <a:cxnSpLocks/>
          </p:cNvCxnSpPr>
          <p:nvPr/>
        </p:nvCxnSpPr>
        <p:spPr>
          <a:xfrm flipH="1">
            <a:off x="8977854" y="2492305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36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2828925" y="2657475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043907" y="5238194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95220-CD7B-BBF3-8D36-25EBA437265C}"/>
              </a:ext>
            </a:extLst>
          </p:cNvPr>
          <p:cNvSpPr txBox="1"/>
          <p:nvPr/>
        </p:nvSpPr>
        <p:spPr>
          <a:xfrm>
            <a:off x="590550" y="5700157"/>
            <a:ext cx="1143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see that vowels surrounding glottal stops have 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HNR</a:t>
            </a:r>
            <a:r>
              <a:rPr lang="en-US" sz="2400" dirty="0"/>
              <a:t> than vowels that do not. </a:t>
            </a:r>
            <a:endParaRPr lang="und-Latn-001" sz="2400" dirty="0"/>
          </a:p>
          <a:p>
            <a:r>
              <a:rPr lang="en-US" sz="2400" dirty="0"/>
              <a:t>This indicates that vowels in V</a:t>
            </a:r>
            <a:r>
              <a:rPr lang="und-Latn-001" sz="2400" dirty="0"/>
              <a:t>ʔV words are </a:t>
            </a:r>
            <a:r>
              <a:rPr lang="und-Latn-001" sz="2400" dirty="0">
                <a:solidFill>
                  <a:srgbClr val="FF0000"/>
                </a:solidFill>
              </a:rPr>
              <a:t>more glottalized </a:t>
            </a:r>
            <a:r>
              <a:rPr lang="und-Latn-001" sz="2400" dirty="0"/>
              <a:t>than vowels in V or VV words.</a:t>
            </a:r>
            <a:endParaRPr lang="en-US" sz="2400" dirty="0"/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C78660-2C22-F407-5EA0-7F5AF5A9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4" y="2492196"/>
            <a:ext cx="5406096" cy="2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6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You can filter the data and see how the plot changes.</a:t>
            </a:r>
          </a:p>
          <a:p>
            <a:pPr lvl="2"/>
            <a:r>
              <a:rPr lang="en-US" dirty="0"/>
              <a:t>Filter the “position” column by only selecting “1”</a:t>
            </a:r>
          </a:p>
          <a:p>
            <a:pPr lvl="2"/>
            <a:r>
              <a:rPr lang="en-US" dirty="0"/>
              <a:t>Then filter the “position” column by only selecting “2”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1038225" y="3542824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53207" y="6123543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51819-A9B1-8943-F356-2F0ACB1670A0}"/>
              </a:ext>
            </a:extLst>
          </p:cNvPr>
          <p:cNvSpPr txBox="1"/>
          <p:nvPr/>
        </p:nvSpPr>
        <p:spPr>
          <a:xfrm>
            <a:off x="1495425" y="3429000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1B176-14D2-7DA2-01C1-6D9C21C147CE}"/>
              </a:ext>
            </a:extLst>
          </p:cNvPr>
          <p:cNvSpPr txBox="1"/>
          <p:nvPr/>
        </p:nvSpPr>
        <p:spPr>
          <a:xfrm>
            <a:off x="7428314" y="3452336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2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775531-9477-C39F-F50C-3C9DAA92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95" y="3746878"/>
            <a:ext cx="4114800" cy="209009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C1E69F-DA58-4493-9098-364C48085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05" y="3746878"/>
            <a:ext cx="4114800" cy="20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4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und-Latn-001" dirty="0"/>
              <a:t>Let’s try more graphsǃ</a:t>
            </a:r>
          </a:p>
          <a:p>
            <a:pPr lvl="1"/>
            <a:r>
              <a:rPr lang="und-Latn-001" dirty="0"/>
              <a:t>Draw boxplot</a:t>
            </a:r>
            <a:r>
              <a:rPr lang="en-US" dirty="0"/>
              <a:t>s</a:t>
            </a:r>
            <a:r>
              <a:rPr lang="und-Latn-001" dirty="0"/>
              <a:t> for </a:t>
            </a:r>
            <a:r>
              <a:rPr lang="und-Latn-001" dirty="0">
                <a:solidFill>
                  <a:srgbClr val="FF0000"/>
                </a:solidFill>
              </a:rPr>
              <a:t>H1H2</a:t>
            </a:r>
            <a:r>
              <a:rPr lang="en-US" dirty="0" err="1">
                <a:solidFill>
                  <a:srgbClr val="FF0000"/>
                </a:solidFill>
              </a:rPr>
              <a:t>c_mean</a:t>
            </a:r>
            <a:r>
              <a:rPr lang="en-US" dirty="0"/>
              <a:t> (H1—H2), </a:t>
            </a:r>
            <a:r>
              <a:rPr lang="en-US" dirty="0" err="1">
                <a:solidFill>
                  <a:srgbClr val="FF0000"/>
                </a:solidFill>
              </a:rPr>
              <a:t>soe_mean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(Strength of Excitation), </a:t>
            </a:r>
            <a:r>
              <a:rPr lang="en-US" dirty="0">
                <a:solidFill>
                  <a:srgbClr val="FF0000"/>
                </a:solidFill>
              </a:rPr>
              <a:t>strF0</a:t>
            </a:r>
            <a:r>
              <a:rPr lang="en-US" dirty="0"/>
              <a:t> (F0 using “straight” algorithm)</a:t>
            </a:r>
          </a:p>
        </p:txBody>
      </p:sp>
    </p:spTree>
    <p:extLst>
      <p:ext uri="{BB962C8B-B14F-4D97-AF65-F5344CB8AC3E}">
        <p14:creationId xmlns:p14="http://schemas.microsoft.com/office/powerpoint/2010/main" val="2084699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Take-home message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tool for analyzing acoustics of sound signals;</a:t>
            </a:r>
          </a:p>
          <a:p>
            <a:r>
              <a:rPr lang="en-US" dirty="0"/>
              <a:t>Its advantage are:</a:t>
            </a:r>
          </a:p>
          <a:p>
            <a:pPr lvl="1"/>
            <a:r>
              <a:rPr lang="en-US" dirty="0"/>
              <a:t>Able to process a large batch of sound files in one sitting;</a:t>
            </a:r>
          </a:p>
          <a:p>
            <a:pPr lvl="1"/>
            <a:r>
              <a:rPr lang="en-US" dirty="0"/>
              <a:t>Able to calculate parameters relating to voice quality;</a:t>
            </a:r>
          </a:p>
          <a:p>
            <a:pPr lvl="1"/>
            <a:r>
              <a:rPr lang="en-US" dirty="0"/>
              <a:t>Able to compare different algorithms for one measure (e.g. F0, </a:t>
            </a:r>
            <a:r>
              <a:rPr lang="en-US"/>
              <a:t>formants);</a:t>
            </a:r>
            <a:endParaRPr lang="en-US" dirty="0"/>
          </a:p>
          <a:p>
            <a:pPr lvl="1"/>
            <a:r>
              <a:rPr lang="en-US" dirty="0"/>
              <a:t>The output is in a tab-delimited format and is ready to be passed on to statistical tests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7924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BA264-BE80-3D1C-4DDB-F031194C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output one datapoint every 1 millisecond.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mean</a:t>
            </a:r>
          </a:p>
          <a:p>
            <a:pPr lvl="1"/>
            <a:r>
              <a:rPr lang="en-US" dirty="0"/>
              <a:t>Either the overall mean,</a:t>
            </a:r>
          </a:p>
          <a:p>
            <a:pPr lvl="1"/>
            <a:r>
              <a:rPr lang="en-US" dirty="0"/>
              <a:t>Or you can specify how many intervals you want to divide a sound file into, and calculate the mean of each interval.</a:t>
            </a:r>
          </a:p>
        </p:txBody>
      </p:sp>
    </p:spTree>
    <p:extLst>
      <p:ext uri="{BB962C8B-B14F-4D97-AF65-F5344CB8AC3E}">
        <p14:creationId xmlns:p14="http://schemas.microsoft.com/office/powerpoint/2010/main" val="49549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points: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18D8-43D4-141E-4911-02C527B3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53"/>
          <a:stretch/>
        </p:blipFill>
        <p:spPr>
          <a:xfrm>
            <a:off x="2362199" y="1555553"/>
            <a:ext cx="7686675" cy="4937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CA33D6-2F89-8F7F-6DE6-0B05F6740392}"/>
              </a:ext>
            </a:extLst>
          </p:cNvPr>
          <p:cNvSpPr/>
          <p:nvPr/>
        </p:nvSpPr>
        <p:spPr>
          <a:xfrm>
            <a:off x="5419725" y="1526978"/>
            <a:ext cx="800100" cy="49373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2223B-6632-9D65-5B55-2261F7B8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962025" y="1398176"/>
            <a:ext cx="10307488" cy="5376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3EB06F-CC43-30D3-E1D7-C97BFDDB571A}"/>
              </a:ext>
            </a:extLst>
          </p:cNvPr>
          <p:cNvCxnSpPr>
            <a:cxnSpLocks/>
          </p:cNvCxnSpPr>
          <p:nvPr/>
        </p:nvCxnSpPr>
        <p:spPr>
          <a:xfrm>
            <a:off x="466725" y="18478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F8582-54E2-A111-5618-349D9DADFF46}"/>
              </a:ext>
            </a:extLst>
          </p:cNvPr>
          <p:cNvCxnSpPr>
            <a:cxnSpLocks/>
          </p:cNvCxnSpPr>
          <p:nvPr/>
        </p:nvCxnSpPr>
        <p:spPr>
          <a:xfrm>
            <a:off x="466725" y="214312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B490B6-42B6-5E95-416D-2FACDFBACA58}"/>
              </a:ext>
            </a:extLst>
          </p:cNvPr>
          <p:cNvCxnSpPr>
            <a:cxnSpLocks/>
          </p:cNvCxnSpPr>
          <p:nvPr/>
        </p:nvCxnSpPr>
        <p:spPr>
          <a:xfrm>
            <a:off x="466725" y="242887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9148D0-7D67-9F4C-D904-24B75118574D}"/>
              </a:ext>
            </a:extLst>
          </p:cNvPr>
          <p:cNvCxnSpPr>
            <a:cxnSpLocks/>
          </p:cNvCxnSpPr>
          <p:nvPr/>
        </p:nvCxnSpPr>
        <p:spPr>
          <a:xfrm>
            <a:off x="466725" y="27241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Means of three equal-timed intervals for each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4C8-4E48-2A4F-B90D-6514AC84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32"/>
          <a:stretch/>
        </p:blipFill>
        <p:spPr>
          <a:xfrm>
            <a:off x="1594809" y="1937936"/>
            <a:ext cx="9002381" cy="47200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863399-6BD7-8297-1AC5-D0628F652B9F}"/>
              </a:ext>
            </a:extLst>
          </p:cNvPr>
          <p:cNvCxnSpPr/>
          <p:nvPr/>
        </p:nvCxnSpPr>
        <p:spPr>
          <a:xfrm>
            <a:off x="6896100" y="156210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EC841-89CB-772C-EFB0-903A21343934}"/>
              </a:ext>
            </a:extLst>
          </p:cNvPr>
          <p:cNvCxnSpPr/>
          <p:nvPr/>
        </p:nvCxnSpPr>
        <p:spPr>
          <a:xfrm>
            <a:off x="83248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116CD-5C1D-129F-1CDF-ED7E7DD8ED89}"/>
              </a:ext>
            </a:extLst>
          </p:cNvPr>
          <p:cNvCxnSpPr/>
          <p:nvPr/>
        </p:nvCxnSpPr>
        <p:spPr>
          <a:xfrm>
            <a:off x="97726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2482850"/>
            <a:ext cx="5957888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1012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Pitch track (F0 track of the seven tones in </a:t>
            </a:r>
            <a:r>
              <a:rPr lang="en-US" sz="2800" dirty="0" err="1"/>
              <a:t>Xiapu</a:t>
            </a:r>
            <a:r>
              <a:rPr lang="en-US" sz="2800" dirty="0"/>
              <a:t> Min)</a:t>
            </a:r>
          </a:p>
        </p:txBody>
      </p:sp>
    </p:spTree>
    <p:extLst>
      <p:ext uri="{BB962C8B-B14F-4D97-AF65-F5344CB8AC3E}">
        <p14:creationId xmlns:p14="http://schemas.microsoft.com/office/powerpoint/2010/main" val="11990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1630</Words>
  <Application>Microsoft Office PowerPoint</Application>
  <PresentationFormat>Widescreen</PresentationFormat>
  <Paragraphs>208</Paragraphs>
  <Slides>43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Tutorial on VoiceSauce  - A program for voice analysis</vt:lpstr>
      <vt:lpstr>Goal of the workshop</vt:lpstr>
      <vt:lpstr>What is VoiceSauce</vt:lpstr>
      <vt:lpstr>What does VoiceSauce look like</vt:lpstr>
      <vt:lpstr>Output from VoiceSauce</vt:lpstr>
      <vt:lpstr>All data points:</vt:lpstr>
      <vt:lpstr>Just the mean</vt:lpstr>
      <vt:lpstr>Means of three equal-timed intervals for each file</vt:lpstr>
      <vt:lpstr>What can you draw/analyze using output from VoiceSauce</vt:lpstr>
      <vt:lpstr>What can you draw/analyze using output from VoiceSauce</vt:lpstr>
      <vt:lpstr>What can you draw/analyze using output from VoiceSauce</vt:lpstr>
      <vt:lpstr>Summary of the parameters</vt:lpstr>
      <vt:lpstr>Summary of the parameters</vt:lpstr>
      <vt:lpstr>Sample research questions:</vt:lpstr>
      <vt:lpstr>How to download and use VoiceSauce</vt:lpstr>
      <vt:lpstr>Case study for today</vt:lpstr>
      <vt:lpstr>Case study for today</vt:lpstr>
      <vt:lpstr>Case study for today</vt:lpstr>
      <vt:lpstr>Case study for today</vt:lpstr>
      <vt:lpstr>Getting started</vt:lpstr>
      <vt:lpstr>Getting started</vt:lpstr>
      <vt:lpstr>Getting started</vt:lpstr>
      <vt:lpstr>Getting started</vt:lpstr>
      <vt:lpstr>Getting started</vt:lpstr>
      <vt:lpstr>Pass on the .wav and .Textgrid to VoiceSauce</vt:lpstr>
      <vt:lpstr>Step 1: Settings</vt:lpstr>
      <vt:lpstr>Step 2: Parameter estimation</vt:lpstr>
      <vt:lpstr>PowerPoint Presentation</vt:lpstr>
      <vt:lpstr>Step 2: Parameter estimation</vt:lpstr>
      <vt:lpstr>Step 2: Parameter estimation</vt:lpstr>
      <vt:lpstr>Step 3: Output to text</vt:lpstr>
      <vt:lpstr>PowerPoint Presentation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Take-home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VoiceSauce  - A program for voice analysis</dc:title>
  <dc:creator>Yuan Chai</dc:creator>
  <cp:lastModifiedBy>Yuan Chai</cp:lastModifiedBy>
  <cp:revision>15</cp:revision>
  <dcterms:created xsi:type="dcterms:W3CDTF">2023-02-07T20:55:02Z</dcterms:created>
  <dcterms:modified xsi:type="dcterms:W3CDTF">2023-02-10T14:51:22Z</dcterms:modified>
</cp:coreProperties>
</file>